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5"/>
  </p:notesMasterIdLst>
  <p:sldIdLst>
    <p:sldId id="277" r:id="rId2"/>
    <p:sldId id="272" r:id="rId3"/>
    <p:sldId id="260" r:id="rId4"/>
    <p:sldId id="259" r:id="rId5"/>
    <p:sldId id="262" r:id="rId6"/>
    <p:sldId id="264" r:id="rId7"/>
    <p:sldId id="265" r:id="rId8"/>
    <p:sldId id="269" r:id="rId9"/>
    <p:sldId id="268" r:id="rId10"/>
    <p:sldId id="263" r:id="rId11"/>
    <p:sldId id="273" r:id="rId12"/>
    <p:sldId id="275" r:id="rId13"/>
    <p:sldId id="27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92F77A-0944-4CB7-9F96-95D772BA67BF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2D5643-3530-4E64-8B8C-A49DDF4C6B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945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D5643-3530-4E64-8B8C-A49DDF4C6B72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A1119-1B5F-4B67-B7C0-CFF5D3669DC3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CF11D3-88E8-41D6-8851-6A696076E7B4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A1119-1B5F-4B67-B7C0-CFF5D3669DC3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F11D3-88E8-41D6-8851-6A696076E7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A1119-1B5F-4B67-B7C0-CFF5D3669DC3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F11D3-88E8-41D6-8851-6A696076E7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34A1119-1B5F-4B67-B7C0-CFF5D3669DC3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91CF11D3-88E8-41D6-8851-6A696076E7B4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A1119-1B5F-4B67-B7C0-CFF5D3669DC3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F11D3-88E8-41D6-8851-6A696076E7B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A1119-1B5F-4B67-B7C0-CFF5D3669DC3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F11D3-88E8-41D6-8851-6A696076E7B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F11D3-88E8-41D6-8851-6A696076E7B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A1119-1B5F-4B67-B7C0-CFF5D3669DC3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A1119-1B5F-4B67-B7C0-CFF5D3669DC3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F11D3-88E8-41D6-8851-6A696076E7B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A1119-1B5F-4B67-B7C0-CFF5D3669DC3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F11D3-88E8-41D6-8851-6A696076E7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34A1119-1B5F-4B67-B7C0-CFF5D3669DC3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1CF11D3-88E8-41D6-8851-6A696076E7B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A1119-1B5F-4B67-B7C0-CFF5D3669DC3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CF11D3-88E8-41D6-8851-6A696076E7B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34A1119-1B5F-4B67-B7C0-CFF5D3669DC3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91CF11D3-88E8-41D6-8851-6A696076E7B4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0%D0%BB%D0%B8%D0%B5%D0%B2%D0%B0,_%D0%A4%D0%B0%D0%B7%D1%83_%D0%93%D0%B0%D0%BC%D0%B7%D0%B0%D1%82%D0%BE%D0%B2%D0%BD%D0%B0" TargetMode="External"/><Relationship Id="rId13" Type="http://schemas.openxmlformats.org/officeDocument/2006/relationships/hyperlink" Target="https://ru.wikipedia.org/wiki/%D0%94%D0%B0%D0%B3%D0%B5%D1%81%D1%82%D0%B0%D0%BD%D1%81%D0%BA%D0%B0%D1%8F_%D0%90%D0%A1%D0%A1%D0%A0" TargetMode="External"/><Relationship Id="rId3" Type="http://schemas.openxmlformats.org/officeDocument/2006/relationships/hyperlink" Target="https://ru.wikipedia.org/wiki/%D0%9E%D1%80%D0%B4%D0%B5%D0%BD_%C2%AB%D0%97%D0%B0_%D0%B7%D0%B0%D1%81%D0%BB%D1%83%D0%B3%D0%B8_%D0%BF%D0%B5%D1%80%D0%B5%D0%B4_%D0%9E%D1%82%D0%B5%D1%87%D0%B5%D1%81%D1%82%D0%B2%D0%BE%D0%BC%C2%BB" TargetMode="External"/><Relationship Id="rId7" Type="http://schemas.openxmlformats.org/officeDocument/2006/relationships/hyperlink" Target="https://ru.wikipedia.org/wiki/1998" TargetMode="External"/><Relationship Id="rId12" Type="http://schemas.openxmlformats.org/officeDocument/2006/relationships/hyperlink" Target="https://ru.wikipedia.org/wiki/%D0%9E%D1%80%D0%B4%D0%B5%D0%BD_%C2%AB%D0%97%D0%BD%D0%B0%D0%BA_%D0%9F%D0%BE%D1%87%D1%91%D1%82%D0%B0%C2%BB" TargetMode="External"/><Relationship Id="rId17" Type="http://schemas.openxmlformats.org/officeDocument/2006/relationships/hyperlink" Target="https://ru.wikipedia.org/wiki/%D0%97%D0%BE%D0%BB%D0%BE%D1%82%D0%BE%D0%B5_%D0%BF%D0%B5%D1%80%D0%BE_%D0%A0%D0%BE%D1%81%D1%81%D0%B8%D0%B8" TargetMode="External"/><Relationship Id="rId2" Type="http://schemas.openxmlformats.org/officeDocument/2006/relationships/image" Target="../media/image19.jpeg"/><Relationship Id="rId16" Type="http://schemas.openxmlformats.org/officeDocument/2006/relationships/hyperlink" Target="https://ru.wikipedia.org/wiki/%D0%90%D0%BB%D0%B8%D0%B5%D0%B2,_%D0%9C%D1%83%D1%85%D1%83_%D0%93%D0%B8%D0%BC%D0%B1%D0%B0%D1%82%D0%BE%D0%B2%D0%B8%D1%87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u.wikipedia.org/wiki/16_%D0%BD%D0%BE%D1%8F%D0%B1%D1%80%D1%8F" TargetMode="External"/><Relationship Id="rId11" Type="http://schemas.openxmlformats.org/officeDocument/2006/relationships/hyperlink" Target="https://ru.wikipedia.org/wiki/1994_%D0%B3%D0%BE%D0%B4" TargetMode="External"/><Relationship Id="rId5" Type="http://schemas.openxmlformats.org/officeDocument/2006/relationships/hyperlink" Target="https://ru.wikipedia.org/wiki/2015" TargetMode="External"/><Relationship Id="rId15" Type="http://schemas.openxmlformats.org/officeDocument/2006/relationships/hyperlink" Target="https://ru.wikipedia.org/wiki/2009_%D0%B3%D0%BE%D0%B4" TargetMode="External"/><Relationship Id="rId10" Type="http://schemas.openxmlformats.org/officeDocument/2006/relationships/hyperlink" Target="https://ru.wikipedia.org/wiki/21_%D0%B8%D1%8E%D0%BD%D1%8F" TargetMode="External"/><Relationship Id="rId4" Type="http://schemas.openxmlformats.org/officeDocument/2006/relationships/hyperlink" Target="https://ru.wikipedia.org/wiki/16_%D0%B8%D1%8E%D0%BB%D1%8F" TargetMode="External"/><Relationship Id="rId9" Type="http://schemas.openxmlformats.org/officeDocument/2006/relationships/hyperlink" Target="https://ru.wikipedia.org/wiki/%D0%9E%D1%80%D0%B4%D0%B5%D0%BD_%D0%94%D1%80%D1%83%D0%B6%D0%B1%D1%8B_%D0%BD%D0%B0%D1%80%D0%BE%D0%B4%D0%BE%D0%B2" TargetMode="External"/><Relationship Id="rId14" Type="http://schemas.openxmlformats.org/officeDocument/2006/relationships/hyperlink" Target="https://ru.wikipedia.org/wiki/1969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 descr="C:\Users\Home\Downloads\images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2348880"/>
            <a:ext cx="4320480" cy="266429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827584" y="548680"/>
            <a:ext cx="7632848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 </a:t>
            </a:r>
            <a:r>
              <a:rPr lang="ru-RU" sz="2000" b="1" dirty="0" smtClean="0"/>
              <a:t>                                           </a:t>
            </a:r>
            <a:endParaRPr lang="ru-RU" sz="2000" b="1" dirty="0"/>
          </a:p>
          <a:p>
            <a:r>
              <a:rPr lang="ru-RU" sz="2000" b="1" dirty="0"/>
              <a:t>                                                                                                      </a:t>
            </a:r>
            <a:endParaRPr lang="ru-RU" sz="2000" b="1" dirty="0" smtClean="0"/>
          </a:p>
          <a:p>
            <a:r>
              <a:rPr lang="ru-RU" sz="2000" b="1" dirty="0"/>
              <a:t> </a:t>
            </a:r>
            <a:r>
              <a:rPr lang="ru-RU" sz="2000" b="1" dirty="0" smtClean="0"/>
              <a:t>                   Презентация </a:t>
            </a:r>
            <a:r>
              <a:rPr lang="ru-RU" sz="2000" b="1" dirty="0"/>
              <a:t>к уроку  родной </a:t>
            </a:r>
            <a:r>
              <a:rPr lang="ru-RU" sz="2000" b="1" dirty="0" smtClean="0"/>
              <a:t>литературы</a:t>
            </a:r>
          </a:p>
          <a:p>
            <a:r>
              <a:rPr lang="ru-RU" sz="3200" dirty="0" smtClean="0">
                <a:latin typeface="Monotype Corsiva" pitchFamily="66" charset="0"/>
              </a:rPr>
              <a:t>         </a:t>
            </a:r>
            <a:r>
              <a:rPr lang="ru-RU" sz="3200" dirty="0">
                <a:latin typeface="Monotype Corsiva" pitchFamily="66" charset="0"/>
              </a:rPr>
              <a:t>«Фазу </a:t>
            </a:r>
            <a:r>
              <a:rPr lang="ru-RU" sz="3200" dirty="0" smtClean="0">
                <a:latin typeface="Monotype Corsiva" pitchFamily="66" charset="0"/>
              </a:rPr>
              <a:t>Алиева </a:t>
            </a:r>
            <a:r>
              <a:rPr lang="ru-RU" sz="3200" dirty="0" smtClean="0">
                <a:latin typeface="Monotype Corsiva" pitchFamily="66" charset="0"/>
              </a:rPr>
              <a:t>жизнь </a:t>
            </a:r>
            <a:r>
              <a:rPr lang="ru-RU" sz="3200" dirty="0">
                <a:latin typeface="Monotype Corsiva" pitchFamily="66" charset="0"/>
              </a:rPr>
              <a:t>и </a:t>
            </a:r>
            <a:r>
              <a:rPr lang="ru-RU" sz="3200" dirty="0" smtClean="0">
                <a:latin typeface="Monotype Corsiva" pitchFamily="66" charset="0"/>
              </a:rPr>
              <a:t>творчество.»</a:t>
            </a:r>
            <a:endParaRPr lang="ru-RU" sz="3200" dirty="0">
              <a:latin typeface="Monotype Corsiva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5373216"/>
            <a:ext cx="76328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               Выполнила </a:t>
            </a:r>
            <a:r>
              <a:rPr lang="ru-RU" sz="2000" dirty="0"/>
              <a:t>учитель родного языка и литературы</a:t>
            </a:r>
          </a:p>
          <a:p>
            <a:r>
              <a:rPr lang="ru-RU" sz="2000" dirty="0"/>
              <a:t>                 </a:t>
            </a:r>
            <a:r>
              <a:rPr lang="ru-RU" sz="2000" dirty="0" smtClean="0"/>
              <a:t>                            </a:t>
            </a:r>
            <a:r>
              <a:rPr lang="ru-RU" sz="2000" dirty="0" err="1" smtClean="0"/>
              <a:t>Чеснокова</a:t>
            </a:r>
            <a:r>
              <a:rPr lang="ru-RU" sz="2000" dirty="0" smtClean="0"/>
              <a:t> Д.Ю.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 descr="C:\Users\Home\Downloads\images (1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764704"/>
            <a:ext cx="3294112" cy="25922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148" name="Picture 4" descr="C:\Users\Home\Downloads\images (8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692696"/>
            <a:ext cx="3528392" cy="25922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611560" y="3645024"/>
            <a:ext cx="741682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Monotype Corsiva" pitchFamily="66" charset="0"/>
              </a:rPr>
              <a:t>Никто не знает дня, когда уйдет… Никто его не знает и не ждёт… Быть может, в этом мудрость бытия… ЖИВИ, пока не рвётся нить твоя! Но если б знать… О, если б знать, когда покинет небосвод твоя звезда… как мы спешили бы объять всё то… Чего нам не вернёт… уже </a:t>
            </a:r>
            <a:r>
              <a:rPr lang="ru-RU" sz="2400" b="1" dirty="0" smtClean="0">
                <a:latin typeface="Monotype Corsiva" pitchFamily="66" charset="0"/>
              </a:rPr>
              <a:t>никто</a:t>
            </a:r>
            <a:r>
              <a:rPr lang="ru-RU" sz="2400" b="1" dirty="0">
                <a:latin typeface="Monotype Corsiva" pitchFamily="66" charset="0"/>
              </a:rPr>
              <a:t>! </a:t>
            </a:r>
            <a:r>
              <a:rPr lang="ru-RU" sz="2400" b="1" dirty="0" smtClean="0">
                <a:latin typeface="Monotype Corsiva" pitchFamily="66" charset="0"/>
              </a:rPr>
              <a:t>…                             </a:t>
            </a:r>
          </a:p>
          <a:p>
            <a:r>
              <a:rPr lang="ru-RU" sz="2400" b="1" dirty="0">
                <a:latin typeface="Monotype Corsiva" pitchFamily="66" charset="0"/>
              </a:rPr>
              <a:t> </a:t>
            </a:r>
            <a:r>
              <a:rPr lang="ru-RU" sz="2400" b="1" dirty="0" smtClean="0">
                <a:latin typeface="Monotype Corsiva" pitchFamily="66" charset="0"/>
              </a:rPr>
              <a:t>                                                                        Ф. </a:t>
            </a:r>
            <a:r>
              <a:rPr lang="ru-RU" sz="2400" b="1" dirty="0" smtClean="0">
                <a:latin typeface="Monotype Corsiva" pitchFamily="66" charset="0"/>
              </a:rPr>
              <a:t>Алиева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Картинки по запросу выставка книги фазу алиево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32656"/>
            <a:ext cx="8424936" cy="61926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C:\Users\Home\Downloads\images (1)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788024" y="620688"/>
            <a:ext cx="4061812" cy="5184576"/>
          </a:xfrm>
          <a:prstGeom prst="rect">
            <a:avLst/>
          </a:prstGeom>
          <a:solidFill>
            <a:srgbClr val="FFFFFF">
              <a:shade val="85000"/>
            </a:srgbClr>
          </a:solidFill>
          <a:ln w="5715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isometricOffAxis2Left"/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sp>
        <p:nvSpPr>
          <p:cNvPr id="3" name="Прямоугольник 2"/>
          <p:cNvSpPr/>
          <p:nvPr/>
        </p:nvSpPr>
        <p:spPr>
          <a:xfrm>
            <a:off x="323528" y="188640"/>
            <a:ext cx="460851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chemeClr val="bg2">
                  <a:lumMod val="50000"/>
                </a:schemeClr>
              </a:solidFill>
              <a:hlinkClick r:id="rId3" tooltip="Орден «За заслуги перед Отечеством»"/>
            </a:endParaRPr>
          </a:p>
          <a:p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3" tooltip="Орден «За заслуги перед Отечеством»"/>
              </a:rPr>
              <a:t>Орден 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hlinkClick r:id="rId3" tooltip="Орден «За заслуги перед Отечеством»"/>
              </a:rPr>
              <a:t>«За заслуги перед Отечеством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  <a:hlinkClick r:id="rId3" tooltip="Орден «За заслуги перед Отечеством»"/>
              </a:rPr>
              <a:t>»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 III степени (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  <a:hlinkClick r:id="rId4" tooltip="16 июля"/>
              </a:rPr>
              <a:t>16 июля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 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  <a:hlinkClick r:id="rId5" tooltip="2015"/>
              </a:rPr>
              <a:t>2015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) — </a:t>
            </a:r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за заслуги в развитии отечественной культуры и </a:t>
            </a:r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искусства.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Орден «За заслуги перед Отечеством» IV степени (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  <a:hlinkClick r:id="rId6" tooltip="16 ноября"/>
              </a:rPr>
              <a:t>16 ноября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 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  <a:hlinkClick r:id="rId7" tooltip="1998"/>
              </a:rPr>
              <a:t>1998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) — </a:t>
            </a:r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за заслуги в области культуры и печати, многолетнюю плодотворную работу</a:t>
            </a:r>
            <a:r>
              <a:rPr lang="ru-RU" baseline="30000" dirty="0">
                <a:solidFill>
                  <a:schemeClr val="bg2">
                    <a:lumMod val="50000"/>
                  </a:schemeClr>
                </a:solidFill>
                <a:hlinkClick r:id="rId8"/>
              </a:rPr>
              <a:t>[16]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bg2">
                    <a:lumMod val="50000"/>
                  </a:schemeClr>
                </a:solidFill>
                <a:hlinkClick r:id="rId9" tooltip="Орден Дружбы народов"/>
              </a:rPr>
              <a:t>Орден Дружбы народов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 (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  <a:hlinkClick r:id="rId10" tooltip="21 июня"/>
              </a:rPr>
              <a:t>21 июня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 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  <a:hlinkClick r:id="rId11" tooltip="1994 год"/>
              </a:rPr>
              <a:t>1994 года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) — </a:t>
            </a:r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за заслуги в развитии национальной литературы и активную общественную деятельность</a:t>
            </a:r>
            <a:r>
              <a:rPr lang="ru-RU" baseline="30000" dirty="0">
                <a:solidFill>
                  <a:schemeClr val="bg2">
                    <a:lumMod val="50000"/>
                  </a:schemeClr>
                </a:solidFill>
                <a:hlinkClick r:id="rId8"/>
              </a:rPr>
              <a:t>[17]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Два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 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  <a:hlinkClick r:id="rId12" tooltip="Орден «Знак Почёта»"/>
              </a:rPr>
              <a:t>ордена «Знак Почёта»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 (в том числе 4 мая 1960)</a:t>
            </a:r>
          </a:p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Народный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поэт 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  <a:hlinkClick r:id="rId13" tooltip="Дагестанская АССР"/>
              </a:rPr>
              <a:t>Дагестанской АССР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 (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  <a:hlinkClick r:id="rId14" tooltip="1969"/>
              </a:rPr>
              <a:t>1969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)</a:t>
            </a:r>
          </a:p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В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 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  <a:hlinkClick r:id="rId15" tooltip="2009 год"/>
              </a:rPr>
              <a:t>2009 году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 Президент РД 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  <a:hlinkClick r:id="rId16" tooltip="Алиев, Муху Гимбатович"/>
              </a:rPr>
              <a:t>Муху Алиев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 вручил Ф. Алиевой орден «За заслуги перед Республикой Дагестан» № 1.</a:t>
            </a:r>
          </a:p>
          <a:p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Премия Союза журналистов России «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  <a:hlinkClick r:id="rId17" tooltip="Золотое перо России"/>
              </a:rPr>
              <a:t>Золотое перо Ро</a:t>
            </a:r>
            <a:r>
              <a:rPr lang="ru-RU" sz="1400" dirty="0">
                <a:solidFill>
                  <a:schemeClr val="bg2">
                    <a:lumMod val="50000"/>
                  </a:schemeClr>
                </a:solidFill>
                <a:hlinkClick r:id="rId17" tooltip="Золотое перо России"/>
              </a:rPr>
              <a:t>ссии</a:t>
            </a:r>
            <a:r>
              <a:rPr lang="ru-RU" sz="1400" dirty="0">
                <a:solidFill>
                  <a:schemeClr val="bg2">
                    <a:lumMod val="50000"/>
                  </a:schemeClr>
                </a:solidFill>
              </a:rPr>
              <a:t>» (2004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Home\Downloads\images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764704"/>
            <a:ext cx="4104466" cy="496855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7" name="Прямоугольник 6"/>
          <p:cNvSpPr/>
          <p:nvPr/>
        </p:nvSpPr>
        <p:spPr>
          <a:xfrm>
            <a:off x="4860032" y="1700808"/>
            <a:ext cx="3816424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            Гамзатова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         Фазу </a:t>
            </a: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Алиева</a:t>
            </a:r>
            <a:endParaRPr lang="ru-RU" sz="3600" b="1" dirty="0" smtClean="0">
              <a:solidFill>
                <a:schemeClr val="accent4">
                  <a:lumMod val="50000"/>
                </a:schemeClr>
              </a:solidFill>
              <a:latin typeface="Monotype Corsiva" pitchFamily="66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3200" b="1" dirty="0">
              <a:solidFill>
                <a:schemeClr val="accent4">
                  <a:lumMod val="50000"/>
                </a:schemeClr>
              </a:solidFill>
              <a:latin typeface="Monotype Corsiva" pitchFamily="66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  <a:cs typeface="Arial" pitchFamily="34" charset="0"/>
              </a:rPr>
              <a:t>            1932- 2016</a:t>
            </a:r>
            <a:endParaRPr lang="ru-RU" sz="2800" dirty="0">
              <a:solidFill>
                <a:schemeClr val="accent4">
                  <a:lumMod val="50000"/>
                </a:schemeClr>
              </a:solidFill>
              <a:latin typeface="Monotype Corsiva" pitchFamily="66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ome\Downloads\Без названия (1).jpg"/>
          <p:cNvPicPr>
            <a:picLocks noChangeAspect="1" noChangeArrowheads="1"/>
          </p:cNvPicPr>
          <p:nvPr/>
        </p:nvPicPr>
        <p:blipFill>
          <a:blip r:embed="rId2" cstate="print"/>
          <a:srcRect r="24176"/>
          <a:stretch>
            <a:fillRect/>
          </a:stretch>
        </p:blipFill>
        <p:spPr bwMode="auto">
          <a:xfrm>
            <a:off x="2339752" y="332656"/>
            <a:ext cx="4608512" cy="316835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>
            <a:off x="1187624" y="3861048"/>
            <a:ext cx="619268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ru-RU" sz="2800" b="1" dirty="0">
                <a:latin typeface="Monotype Corsiva" pitchFamily="66" charset="0"/>
              </a:rPr>
              <a:t>Отчий дом, откуда светлым утром</a:t>
            </a:r>
            <a:r>
              <a:rPr lang="ru-RU" sz="2800" b="1" dirty="0" smtClean="0">
                <a:latin typeface="Monotype Corsiva" pitchFamily="66" charset="0"/>
              </a:rPr>
              <a:t/>
            </a:r>
            <a:br>
              <a:rPr lang="ru-RU" sz="2800" b="1" dirty="0" smtClean="0">
                <a:latin typeface="Monotype Corsiva" pitchFamily="66" charset="0"/>
              </a:rPr>
            </a:br>
            <a:r>
              <a:rPr lang="ru-RU" sz="2800" b="1" dirty="0">
                <a:latin typeface="Monotype Corsiva" pitchFamily="66" charset="0"/>
              </a:rPr>
              <a:t>Я ушла когда-то в мир открытый,</a:t>
            </a:r>
            <a:r>
              <a:rPr lang="ru-RU" sz="2800" b="1" dirty="0" smtClean="0">
                <a:latin typeface="Monotype Corsiva" pitchFamily="66" charset="0"/>
              </a:rPr>
              <a:t/>
            </a:r>
            <a:br>
              <a:rPr lang="ru-RU" sz="2800" b="1" dirty="0" smtClean="0">
                <a:latin typeface="Monotype Corsiva" pitchFamily="66" charset="0"/>
              </a:rPr>
            </a:br>
            <a:r>
              <a:rPr lang="ru-RU" sz="2800" b="1" dirty="0" smtClean="0">
                <a:latin typeface="Monotype Corsiva" pitchFamily="66" charset="0"/>
              </a:rPr>
              <a:t>.О </a:t>
            </a:r>
            <a:r>
              <a:rPr lang="ru-RU" sz="2800" b="1" dirty="0">
                <a:latin typeface="Monotype Corsiva" pitchFamily="66" charset="0"/>
              </a:rPr>
              <a:t>село мое - родное небо,</a:t>
            </a:r>
            <a:r>
              <a:rPr lang="ru-RU" sz="2800" b="1" dirty="0" smtClean="0">
                <a:latin typeface="Monotype Corsiva" pitchFamily="66" charset="0"/>
              </a:rPr>
              <a:t/>
            </a:r>
            <a:br>
              <a:rPr lang="ru-RU" sz="2800" b="1" dirty="0" smtClean="0">
                <a:latin typeface="Monotype Corsiva" pitchFamily="66" charset="0"/>
              </a:rPr>
            </a:br>
            <a:r>
              <a:rPr lang="ru-RU" sz="2800" b="1" dirty="0">
                <a:latin typeface="Monotype Corsiva" pitchFamily="66" charset="0"/>
              </a:rPr>
              <a:t>Дочь твоя опять к тебе вернулась!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98045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«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Орлица дагестанской поэзии –</a:t>
            </a:r>
            <a:br>
              <a:rPr lang="ru-RU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</a:br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                                              Фазу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Алиева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»</a:t>
            </a:r>
            <a:endParaRPr lang="ru-RU" dirty="0">
              <a:solidFill>
                <a:schemeClr val="bg2">
                  <a:lumMod val="50000"/>
                </a:schemeClr>
              </a:solidFill>
              <a:latin typeface="Monotype Corsiva" pitchFamily="66" charset="0"/>
            </a:endParaRPr>
          </a:p>
        </p:txBody>
      </p:sp>
      <p:pic>
        <p:nvPicPr>
          <p:cNvPr id="2051" name="Picture 3" descr="C:\Users\Home\Downloads\images (4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772816"/>
            <a:ext cx="2664296" cy="4536504"/>
          </a:xfrm>
          <a:prstGeom prst="rect">
            <a:avLst/>
          </a:prstGeom>
          <a:noFill/>
        </p:spPr>
      </p:pic>
      <p:pic>
        <p:nvPicPr>
          <p:cNvPr id="2052" name="Picture 4" descr="C:\Users\Home\Downloads\10121ad15a3ecbbea212717ef249973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2780928"/>
            <a:ext cx="3960440" cy="26978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Home\Downloads\images (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04664"/>
            <a:ext cx="4392488" cy="338437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5123" name="Picture 3" descr="C:\Users\Home\Downloads\photo_2017-12-11_20-18-0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140968"/>
            <a:ext cx="4090283" cy="311358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Прямоугольник 3"/>
          <p:cNvSpPr/>
          <p:nvPr/>
        </p:nvSpPr>
        <p:spPr>
          <a:xfrm>
            <a:off x="395536" y="4005064"/>
            <a:ext cx="388843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Monotype Corsiva" pitchFamily="66" charset="0"/>
              </a:rPr>
              <a:t>Дочь гор, она гордо несла по жизни судьбу горянки, женщины, умевшей быть сильной, умевшей быть мужественной, умевшей быть опорой мужьям, сыновьям, братьям в трудные времена,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Home\Downloads\images (7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836712"/>
            <a:ext cx="4824536" cy="424847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3" name="Прямоугольник 2"/>
          <p:cNvSpPr/>
          <p:nvPr/>
        </p:nvSpPr>
        <p:spPr>
          <a:xfrm>
            <a:off x="5292080" y="836712"/>
            <a:ext cx="324036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Monotype Corsiva" pitchFamily="66" charset="0"/>
              </a:rPr>
              <a:t>Ее материнский наказ — жить по совести, жить, как жили наши предки, любить Родину, как мать, любить все живое на земле — родники, берущие начало высоко в горах, необъятные скалы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Home\Downloads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4664"/>
            <a:ext cx="2376264" cy="295232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8195" name="Picture 3" descr="C:\Users\Home\Downloads\220px-Fazu_Alieva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6156176" y="2996952"/>
            <a:ext cx="2577976" cy="345415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2843808" y="836712"/>
            <a:ext cx="374441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Запомни, сын мой,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/>
            </a:r>
            <a:b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</a:b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Как бы ни был длинен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/>
            </a:r>
            <a:b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</a:b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Твой путь по жизни, -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/>
            </a:r>
            <a:b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</a:b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До последних дней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/>
            </a:r>
            <a:b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</a:b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Через года - во всей судьбе твоей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/>
            </a:r>
            <a:b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</a:b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Останутся лишь две святых святыни.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/>
            </a:r>
            <a:b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</a:b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Их имя - Мать и Родина.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9" name="Picture 3" descr="C:\Users\Home\Downloads\FazuAlievaCop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476672"/>
            <a:ext cx="4314825" cy="5715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95536" y="980728"/>
            <a:ext cx="381642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Monotype Corsiva" pitchFamily="66" charset="0"/>
              </a:rPr>
              <a:t>Отчизна!</a:t>
            </a:r>
            <a:r>
              <a:rPr lang="ru-RU" sz="2800" b="1" dirty="0" smtClean="0">
                <a:latin typeface="Monotype Corsiva" pitchFamily="66" charset="0"/>
              </a:rPr>
              <a:t/>
            </a:r>
            <a:br>
              <a:rPr lang="ru-RU" sz="2800" b="1" dirty="0" smtClean="0">
                <a:latin typeface="Monotype Corsiva" pitchFamily="66" charset="0"/>
              </a:rPr>
            </a:br>
            <a:r>
              <a:rPr lang="ru-RU" sz="2800" b="1" dirty="0">
                <a:latin typeface="Monotype Corsiva" pitchFamily="66" charset="0"/>
              </a:rPr>
              <a:t>Наша гордость и отрада!</a:t>
            </a:r>
            <a:r>
              <a:rPr lang="ru-RU" sz="2800" b="1" dirty="0" smtClean="0">
                <a:latin typeface="Monotype Corsiva" pitchFamily="66" charset="0"/>
              </a:rPr>
              <a:t/>
            </a:r>
            <a:br>
              <a:rPr lang="ru-RU" sz="2800" b="1" dirty="0" smtClean="0">
                <a:latin typeface="Monotype Corsiva" pitchFamily="66" charset="0"/>
              </a:rPr>
            </a:br>
            <a:r>
              <a:rPr lang="ru-RU" sz="2800" b="1" dirty="0">
                <a:latin typeface="Monotype Corsiva" pitchFamily="66" charset="0"/>
              </a:rPr>
              <a:t>Я - птица твоего большого сада,</a:t>
            </a:r>
            <a:r>
              <a:rPr lang="ru-RU" sz="2800" b="1" dirty="0" smtClean="0">
                <a:latin typeface="Monotype Corsiva" pitchFamily="66" charset="0"/>
              </a:rPr>
              <a:t/>
            </a:r>
            <a:br>
              <a:rPr lang="ru-RU" sz="2800" b="1" dirty="0" smtClean="0">
                <a:latin typeface="Monotype Corsiva" pitchFamily="66" charset="0"/>
              </a:rPr>
            </a:br>
            <a:r>
              <a:rPr lang="ru-RU" sz="2800" b="1" dirty="0">
                <a:latin typeface="Monotype Corsiva" pitchFamily="66" charset="0"/>
              </a:rPr>
              <a:t>И голосу доверься моему.</a:t>
            </a:r>
            <a:r>
              <a:rPr lang="ru-RU" sz="2800" b="1" dirty="0" smtClean="0">
                <a:latin typeface="Monotype Corsiva" pitchFamily="66" charset="0"/>
              </a:rPr>
              <a:t/>
            </a:r>
            <a:br>
              <a:rPr lang="ru-RU" sz="2800" b="1" dirty="0" smtClean="0">
                <a:latin typeface="Monotype Corsiva" pitchFamily="66" charset="0"/>
              </a:rPr>
            </a:br>
            <a:r>
              <a:rPr lang="ru-RU" sz="2800" b="1" dirty="0">
                <a:latin typeface="Monotype Corsiva" pitchFamily="66" charset="0"/>
              </a:rPr>
              <a:t>Тебе служить - вот высшая награда,</a:t>
            </a:r>
            <a:r>
              <a:rPr lang="ru-RU" sz="2800" b="1" dirty="0" smtClean="0">
                <a:latin typeface="Monotype Corsiva" pitchFamily="66" charset="0"/>
              </a:rPr>
              <a:t/>
            </a:r>
            <a:br>
              <a:rPr lang="ru-RU" sz="2800" b="1" dirty="0" smtClean="0">
                <a:latin typeface="Monotype Corsiva" pitchFamily="66" charset="0"/>
              </a:rPr>
            </a:br>
            <a:r>
              <a:rPr lang="ru-RU" sz="2800" b="1" dirty="0">
                <a:latin typeface="Monotype Corsiva" pitchFamily="66" charset="0"/>
              </a:rPr>
              <a:t>И если от меня</a:t>
            </a:r>
            <a:r>
              <a:rPr lang="ru-RU" sz="2800" b="1" dirty="0" smtClean="0">
                <a:latin typeface="Monotype Corsiva" pitchFamily="66" charset="0"/>
              </a:rPr>
              <a:t/>
            </a:r>
            <a:br>
              <a:rPr lang="ru-RU" sz="2800" b="1" dirty="0" smtClean="0">
                <a:latin typeface="Monotype Corsiva" pitchFamily="66" charset="0"/>
              </a:rPr>
            </a:br>
            <a:r>
              <a:rPr lang="ru-RU" sz="2800" b="1" dirty="0">
                <a:latin typeface="Monotype Corsiva" pitchFamily="66" charset="0"/>
              </a:rPr>
              <a:t>хоть что-то надо,</a:t>
            </a:r>
            <a:r>
              <a:rPr lang="ru-RU" sz="2800" b="1" dirty="0" smtClean="0">
                <a:latin typeface="Monotype Corsiva" pitchFamily="66" charset="0"/>
              </a:rPr>
              <a:t/>
            </a:r>
            <a:br>
              <a:rPr lang="ru-RU" sz="2800" b="1" dirty="0" smtClean="0">
                <a:latin typeface="Monotype Corsiva" pitchFamily="66" charset="0"/>
              </a:rPr>
            </a:br>
            <a:r>
              <a:rPr lang="ru-RU" sz="2800" b="1" dirty="0">
                <a:latin typeface="Monotype Corsiva" pitchFamily="66" charset="0"/>
              </a:rPr>
              <a:t>По первому же знаку</a:t>
            </a:r>
            <a:r>
              <a:rPr lang="ru-RU" sz="2800" b="1" dirty="0" smtClean="0">
                <a:latin typeface="Monotype Corsiva" pitchFamily="66" charset="0"/>
              </a:rPr>
              <a:t/>
            </a:r>
            <a:br>
              <a:rPr lang="ru-RU" sz="2800" b="1" dirty="0" smtClean="0">
                <a:latin typeface="Monotype Corsiva" pitchFamily="66" charset="0"/>
              </a:rPr>
            </a:br>
            <a:r>
              <a:rPr lang="ru-RU" sz="2800" b="1" dirty="0">
                <a:latin typeface="Monotype Corsiva" pitchFamily="66" charset="0"/>
              </a:rPr>
              <a:t>Я пойму!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Home\Downloads\9a74c0449401b3555ad61851635a13d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692696"/>
            <a:ext cx="4032448" cy="3105150"/>
          </a:xfrm>
          <a:prstGeom prst="roundRect">
            <a:avLst/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267" name="Picture 3" descr="C:\Users\Home\Downloads\images (10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212976"/>
            <a:ext cx="4536504" cy="306587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195</TotalTime>
  <Words>133</Words>
  <Application>Microsoft Office PowerPoint</Application>
  <PresentationFormat>Экран (4:3)</PresentationFormat>
  <Paragraphs>27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Бумажная</vt:lpstr>
      <vt:lpstr>Презентация PowerPoint</vt:lpstr>
      <vt:lpstr>Презентация PowerPoint</vt:lpstr>
      <vt:lpstr>Презентация PowerPoint</vt:lpstr>
      <vt:lpstr>«Орлица дагестанской поэзии –                                               Фазу Алиева»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dns</cp:lastModifiedBy>
  <cp:revision>22</cp:revision>
  <dcterms:created xsi:type="dcterms:W3CDTF">2019-10-30T10:36:32Z</dcterms:created>
  <dcterms:modified xsi:type="dcterms:W3CDTF">2022-04-19T19:10:55Z</dcterms:modified>
</cp:coreProperties>
</file>